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Proxima Nova"/>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ProximaNova-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8a8571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8a8571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8a85714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8a85714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8a85714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8a85714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a1963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91a1963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91a1963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91a1963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91a1963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91a1963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28.png"/><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osu-nlp-group.github.io/TravelPlanner/" TargetMode="Externa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1.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5.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0.jp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7.pn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19" name="Google Shape;419;p73"/>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25" name="Google Shape;425;p74"/>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36" name="Google Shape;436;p76"/>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2" name="Google Shape;442;p77"/>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48" name="Google Shape;448;p78"/>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4" name="Google Shape;454;p79"/>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55" name="Google Shape;455;p79"/>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1" name="Google Shape;461;p80"/>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2" name="Google Shape;462;p80"/>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68" name="Google Shape;468;p81"/>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79" name="Google Shape;479;p83"/>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0" name="Google Shape;490;p85"/>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496" name="Google Shape;496;p86"/>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2" name="Google Shape;502;p87"/>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08" name="Google Shape;508;p88"/>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4" name="Google Shape;514;p89"/>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15" name="Google Shape;515;p89"/>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1" name="Google Shape;521;p90"/>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2" name="Google Shape;522;p90"/>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28" name="Google Shape;528;p91"/>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4" name="Google Shape;534;p92"/>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35" name="Google Shape;535;p92"/>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36" name="Google Shape;536;p92"/>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2" name="Google Shape;542;p93"/>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48" name="Google Shape;548;p94"/>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49" name="Google Shape;549;p94"/>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0" name="Google Shape;550;p94"/>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1" name="Google Shape;551;p94"/>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7" name="Google Shape;557;p95"/>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58" name="Google Shape;558;p95"/>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59" name="Google Shape;559;p95"/>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0" name="Google Shape;560;p95"/>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66" name="Google Shape;566;p96"/>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67" name="Google Shape;567;p96"/>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68" name="Google Shape;568;p96"/>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4" name="Google Shape;574;p97"/>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0" name="Google Shape;580;p98"/>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1" name="Google Shape;581;p98"/>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2" name="Google Shape;582;p98"/>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3" name="Google Shape;583;p98"/>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Weakness of Large Language Model Agents within a Complex Android Environment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一般的なソフトウェアシステム、特にオペレーティングシステムに適用されると、LLMエージェントは幅広く動的なアクションスペース、アプリケーション間の連携を要求する実世界のタスク、およびセキュリティ上の懸念や好みなどのユーザー制約に合わせた最適解の特定といった3つの主要な課題に直面します。これらの課題に対処するために、現代のオペレーティングシステム上でLLMエージェントを評価するために設計された環境およびベンチマークであるAndroidArenaを提案。</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AndroidArenaは、LLMエージェントの評価を目的とした環境およびベンチマークであり、実時間のインターネットデータ交換と動的なアプリケーション管理をサポートします。</a:t>
            </a:r>
            <a:br>
              <a:rPr lang="ja" sz="764"/>
            </a:br>
            <a:r>
              <a:rPr lang="ja" sz="764"/>
              <a:t>この環境は、さまざまなアプリケーション間でのシームレスな操作を可能にし、アプリケーションの機能を広範にカバーする半自動でスケーラブルなベンチマーク構築方法を提案しています。</a:t>
            </a:r>
            <a:br>
              <a:rPr lang="ja" sz="764"/>
            </a:br>
            <a:r>
              <a:rPr lang="ja" sz="764"/>
              <a:t>この方法は、実世界のタスクを模倣するために、アプリケーション間の連携やユーザー制約を考慮したシナリオを生成し、LLMエージェントのパフォーマンスを評価するために使用されます。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先端のLLMエージェントであっても、アプリ間シナリオや特定の制約を遵守するタスクで苦戦していることが明らかになりました。特に、理解、推論、探索、反映の4つの主要能力の欠如がLLMエージェントの失敗の主要な理由であることが特定されました。</a:t>
            </a:r>
            <a:endParaRPr sz="822"/>
          </a:p>
          <a:p>
            <a:pPr indent="0" lvl="0" marL="0" rtl="0" algn="l">
              <a:lnSpc>
                <a:spcPct val="100000"/>
              </a:lnSpc>
              <a:spcBef>
                <a:spcPts val="1200"/>
              </a:spcBef>
              <a:spcAft>
                <a:spcPts val="1200"/>
              </a:spcAft>
              <a:buNone/>
            </a:pPr>
            <a:r>
              <a:rPr lang="ja" sz="822"/>
              <a:t>プロンプト設計に関して、研究では環境の説明、2つの例、タスクの指示、および歴史的な観測と行動を組み込んだものです。</a:t>
            </a:r>
            <a:br>
              <a:rPr lang="ja" sz="822"/>
            </a:br>
            <a:r>
              <a:rPr lang="ja" sz="822"/>
              <a:t>これは、エージェントが携帯電話を操作するための自律的なインテリジェントエージェントとしての役割を果たすことを目的としています。</a:t>
            </a:r>
            <a:br>
              <a:rPr lang="ja" sz="822"/>
            </a:br>
            <a:r>
              <a:rPr lang="ja" sz="822"/>
              <a:t>ユーザーの目標を達成するために、エージェントは指定されたタスクを計画し、実行することが要求されます。</a:t>
            </a:r>
            <a:br>
              <a:rPr lang="ja" sz="822"/>
            </a:br>
            <a:r>
              <a:rPr lang="ja" sz="822"/>
              <a:t>プロンプトの設計は、エージェントが次の行動を正確な形式で生成することを奨励し、エージェントが現在の状況を理解し、適切な次の行動を決定するのに役立ちます。</a:t>
            </a:r>
            <a:br>
              <a:rPr lang="ja" sz="822"/>
            </a:br>
            <a:r>
              <a:rPr lang="ja" sz="822"/>
              <a:t>このプロンプト設計は、エージェントがより複雑なタスクを理解し、実行する能力を向上させることを目的としています。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Unifying Large Language Models and Knowledge Graphs: A Roadmap</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LLMとナレッジグラフをどのように統合すればいいのか、ロードマップを作成。ナレッジグラフは、ある特定の事実が整理された大きなデータベースで事実関係が（主語, 述語, 目的語）のトリプレットという形式で構造化されているのが一般的な形式で百科事典型のような網羅型、常識型のような日常知識、特定分野型のような専門的知識、複合型のような複数の形式の情報を統合します。</a:t>
            </a:r>
            <a:br>
              <a:rPr lang="ja" sz="764"/>
            </a:br>
            <a:r>
              <a:rPr lang="ja" sz="764"/>
              <a:t>これとllmとを組み合わせることで推論や解釈可能性が向上します。GoogleのLLMベースのチャットボットであるBardはナレッジグラフを活用して学習しています。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LLMとナレッジグラフを融合させる方法として、以下3つのフレームワークを提案。</a:t>
            </a:r>
            <a:br>
              <a:rPr lang="ja" sz="764"/>
            </a:br>
            <a:r>
              <a:rPr b="1" lang="ja" sz="764"/>
              <a:t>1. ナレッジグラフでLLMを強化</a:t>
            </a:r>
            <a:br>
              <a:rPr lang="ja" sz="764"/>
            </a:br>
            <a:r>
              <a:rPr lang="ja" sz="764"/>
              <a:t>このアプローチでは、ナレッジグラフの情報を直接LLMの入力に統合することに焦点を当てています。例として、ERNIE 3.0は、ナレッジグラフのトリプルをトークンのシーケンスとして表現し、それらを文章と直接結合します。この方法では、関係トークンまたは文章内のトークンをランダムにマスキングして、知識とテキスト表現の組み合わせを改善します。ただし、この直接的な結合方法では、文章内のトークンがナレッジサブグラフ内のトークンと密接に相互作用することがあり、これが知識ノイズを引き起こす可能性があります。これを解決するために、K-BERTは知識トリプルを文章に注入する最初のステップを踏み出し、可視マトリクスを介して知識エンティティのみが知識トリプル情報にアクセスできるようにしました。これにより、文章内のトークンは自己注意モジュール内で互いにのみ見ることができます。また、DkLLMは長尾エンティティを特定し、これらの選択されたエンティティをテキスト内で疑似トークン埋め込みに置き換える新しい手法を提案し、LLMの表現を改善します。</a:t>
            </a:r>
            <a:br>
              <a:rPr lang="ja" sz="764"/>
            </a:br>
            <a:r>
              <a:rPr b="1" lang="ja" sz="764"/>
              <a:t>2. LLMでナレッジグラフを拡張</a:t>
            </a:r>
            <a:br>
              <a:rPr lang="ja" sz="764"/>
            </a:br>
            <a:r>
              <a:rPr lang="ja" sz="764"/>
              <a:t>KGs Instruction-tuningは、LLMに事実知識を注入する代わりに、LLMをナレッジグラフの構造をよりよく理解し、ユーザーの指示に従って複雑なタスクを実行できるように微調整することを目指しています。このフレームワークは、KGの事実と構造を利用して、指示調整データセットを作成します。これらのデータセットで微調整されたLLMは、KGから事実と構造の両方の知識を抽出し、LLMの推論能力を向上させることができます。しかし、このアプローチはモデルの再トレーニングを必要とし、時間がかかり、多くのリソースを必要とします。</a:t>
            </a:r>
            <a:br>
              <a:rPr lang="ja" sz="764"/>
            </a:br>
            <a:r>
              <a:rPr b="1" lang="ja" sz="764"/>
              <a:t>3. 相乗効果的に使用</a:t>
            </a:r>
            <a:br>
              <a:rPr lang="ja" sz="764"/>
            </a:br>
            <a:r>
              <a:rPr lang="ja" sz="764"/>
              <a:t>KG-enhanced LLM Inferenceアプローチは、LLMに知識を注入する上で、リアルタイムの知識の変化に対応することを目指しています。このアプローチでは、大規模なコーパスから関連する知識を検索し、その知識をLLMに融合させることで、知識をLLMに注入します。この方法は、特に質問応答（QA）タスクに焦点を当てており、モデルがテキストの意味的意味と最新のリアルタイム知識の両方を捉える必要があります。RAGなどの手法は、非パラメトリックモジュールとパラメトリックモジュールを組み合わせて外部知識を扱い、入力テキストに基づいて関連するKGを検索し、そのドキュメントを追加のコンテキスト情報としてSeq2Seq LLMの出力ジェネレータに供給します​​。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LLMsとKGsの統合により、LLMsの知識理解と推論の能力が向上し、</a:t>
            </a:r>
            <a:br>
              <a:rPr lang="ja" sz="822"/>
            </a:br>
            <a:r>
              <a:rPr lang="ja" sz="822"/>
              <a:t>KGsの構築と進化が促進される可能性があります。また、LLMsとKGsの統合は、</a:t>
            </a:r>
            <a:br>
              <a:rPr lang="ja" sz="822"/>
            </a:br>
            <a:r>
              <a:rPr lang="ja" sz="822"/>
              <a:t>相互に補完し合うことで、双方向の推論や多様なアプリケーションへの適用が可能になります。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94" name="Google Shape;594;p100"/>
          <p:cNvPicPr preferRelativeResize="0"/>
          <p:nvPr/>
        </p:nvPicPr>
        <p:blipFill>
          <a:blip r:embed="rId3">
            <a:alphaModFix/>
          </a:blip>
          <a:stretch>
            <a:fillRect/>
          </a:stretch>
        </p:blipFill>
        <p:spPr>
          <a:xfrm>
            <a:off x="0" y="3493537"/>
            <a:ext cx="5347000" cy="1556062"/>
          </a:xfrm>
          <a:prstGeom prst="rect">
            <a:avLst/>
          </a:prstGeom>
          <a:noFill/>
          <a:ln>
            <a:noFill/>
          </a:ln>
        </p:spPr>
      </p:pic>
      <p:pic>
        <p:nvPicPr>
          <p:cNvPr id="595" name="Google Shape;595;p100"/>
          <p:cNvPicPr preferRelativeResize="0"/>
          <p:nvPr/>
        </p:nvPicPr>
        <p:blipFill>
          <a:blip r:embed="rId4">
            <a:alphaModFix/>
          </a:blip>
          <a:stretch>
            <a:fillRect/>
          </a:stretch>
        </p:blipFill>
        <p:spPr>
          <a:xfrm>
            <a:off x="5184150" y="2500325"/>
            <a:ext cx="3886577" cy="25126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Large Language Models for Information Retrieval: A Survey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情報検索システムは日常生活に不可欠であり、その進化は初期の用語ベースの手法から先進的なニューラルモデルへと動いている。</a:t>
            </a:r>
            <a:br>
              <a:rPr lang="ja" sz="764"/>
            </a:br>
            <a:r>
              <a:rPr lang="ja" sz="764"/>
              <a:t>大規模言語モデル（LLM）の出現は、その卓越した言語理解、生成、一般化、推論能力により、自然言語処理に革命をもたらした。</a:t>
            </a:r>
            <a:br>
              <a:rPr lang="ja" sz="764"/>
            </a:br>
            <a:r>
              <a:rPr lang="ja" sz="764"/>
              <a:t>本調査では、LLMと情報検索システムの融合について深掘りし、クエリの書き換え、文書の検索、ランキングの再評価、読み取りにおけるLLMの応用を探求する。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ニューラルIRモデルは、クエリと文書間の意味的類似性を捉えることで、検索性能を向上させる。</a:t>
            </a:r>
            <a:br>
              <a:rPr lang="ja" sz="764"/>
            </a:br>
            <a:r>
              <a:rPr lang="ja" sz="764"/>
              <a:t>LLMを活用することで、クエリの意図をより正確に理解し、関連性の高い文書を効率的に検索できる。</a:t>
            </a:r>
            <a:endParaRPr sz="764"/>
          </a:p>
          <a:p>
            <a:pPr indent="0" lvl="0" marL="0" rtl="0" algn="l">
              <a:lnSpc>
                <a:spcPct val="100000"/>
              </a:lnSpc>
              <a:spcBef>
                <a:spcPts val="1200"/>
              </a:spcBef>
              <a:spcAft>
                <a:spcPts val="0"/>
              </a:spcAft>
              <a:buNone/>
            </a:pPr>
            <a:r>
              <a:rPr lang="ja" sz="764"/>
              <a:t>使えそうな手法</a:t>
            </a:r>
            <a:br>
              <a:rPr lang="ja" sz="764"/>
            </a:br>
            <a:r>
              <a:rPr lang="ja" sz="764"/>
              <a:t>3.4 Limitations（制限）: さまざまなクエリ書き換え方法での実験は、生成されたドキュメントや回答の数を増やすことが検索性能に良い影響を与える</a:t>
            </a:r>
            <a:br>
              <a:rPr lang="ja" sz="764"/>
            </a:br>
            <a:r>
              <a:rPr lang="ja" sz="764"/>
              <a:t>既存の研究は、候補ドキュメントが元のクエリの補完的な文脈を提供する一方で、多くは元のクエリの重要性に重点を置いている。</a:t>
            </a:r>
            <a:br>
              <a:rPr lang="ja" sz="764"/>
            </a:br>
            <a:r>
              <a:rPr lang="ja" sz="764"/>
              <a:t>書き換えられたクエリが人間の意図を反映し、特定のタスクに効果的に役立っているかを直接判断する方法は未解決</a:t>
            </a:r>
            <a:br>
              <a:rPr lang="ja" sz="764"/>
            </a:br>
            <a:br>
              <a:rPr lang="ja" sz="764"/>
            </a:b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LLMの統合により、クエリの書き換え、文書の検索、ランキングの再評価、読み取りの各段階で性能向上が観察された。</a:t>
            </a:r>
            <a:br>
              <a:rPr lang="ja" sz="822"/>
            </a:br>
            <a:r>
              <a:rPr lang="ja" sz="822"/>
              <a:t>LLMは、クエリの意図をより深く理解し、関連する文書を効率的に識別する能力を示した。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Can LLMs Produce Faithful Explanations For Fact-checking? Towards Faithful Explainable Fact-Checking via Multi-Agent Debate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事実確認のための忠実な説明の生成をLLMで行うとしばしば忠実でない説明を生成してしまう。これに対応するために複数のLLMを活用する</a:t>
            </a:r>
            <a:br>
              <a:rPr lang="ja" sz="764"/>
            </a:br>
            <a:r>
              <a:rPr lang="ja" sz="764"/>
              <a:t>Multi-Agent Debate Refinement (MADR) フレームワークを提案。</a:t>
            </a:r>
            <a:br>
              <a:rPr lang="ja" sz="764"/>
            </a:br>
            <a:r>
              <a:rPr lang="ja" sz="764"/>
              <a:t>MADRが生成される説明の信頼性を著しく向上させることが分かった。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ゼロショットプロンプトを用いたLLMはしばしば忠実でない説明を生成し、複数の誤りを含むことがある。</a:t>
            </a:r>
            <a:br>
              <a:rPr lang="ja" sz="764"/>
            </a:br>
            <a:r>
              <a:rPr lang="ja" sz="764"/>
              <a:t>MADRは、ディベートを利用して後続の洗練段階で使用されるフィードバックを生成する。この方法は利点としてまず、</a:t>
            </a:r>
            <a:br>
              <a:rPr lang="ja" sz="764"/>
            </a:br>
            <a:r>
              <a:rPr lang="ja" sz="764"/>
              <a:t>ディベート中に直接説明を洗練するのと比べて、MADRは動的かつ反復的なフィードバックループを促進し、誤りの特定を強化する。</a:t>
            </a:r>
            <a:br>
              <a:rPr lang="ja" sz="764"/>
            </a:br>
            <a:r>
              <a:rPr lang="ja" sz="764"/>
              <a:t>第二に、より正確なフィードバックを保証し、誤った洗練の可能性を減少させ、全体の忠実性を高める。</a:t>
            </a:r>
            <a:br>
              <a:rPr lang="ja" sz="764"/>
            </a:br>
            <a:r>
              <a:rPr lang="ja" sz="764"/>
              <a:t>第三に、このアプローチはLLMに双方向の思考を促し、定義された誤りのタイプを知っているかどうかにかかわらず、</a:t>
            </a:r>
            <a:br>
              <a:rPr lang="ja" sz="764"/>
            </a:br>
            <a:r>
              <a:rPr lang="ja" sz="764"/>
              <a:t>説明を分析することを可能にし、明確な根拠を促進する。</a:t>
            </a:r>
            <a:endParaRPr sz="764"/>
          </a:p>
          <a:p>
            <a:pPr indent="0" lvl="0" marL="0" rtl="0" algn="l">
              <a:lnSpc>
                <a:spcPct val="100000"/>
              </a:lnSpc>
              <a:spcBef>
                <a:spcPts val="1200"/>
              </a:spcBef>
              <a:spcAft>
                <a:spcPts val="0"/>
              </a:spcAft>
              <a:buNone/>
            </a:pP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MADRを使用すると、生成された説明の忠実性が大幅に向上し、提供された証拠との一致が改善されることが実験結果から明らかになった。</a:t>
            </a:r>
            <a:br>
              <a:rPr lang="ja" sz="822"/>
            </a:br>
            <a:r>
              <a:rPr lang="ja" sz="822"/>
              <a:t>これにより、これらの説明の信憑性と信頼性が向上する。これは、複数のエージェントが様々な視点から説明を評価し、</a:t>
            </a:r>
            <a:br>
              <a:rPr lang="ja" sz="822"/>
            </a:br>
            <a:r>
              <a:rPr lang="ja" sz="822"/>
              <a:t>エラーを特定して修正することにより、より正確で信頼性の高い説明を生成することができるためで異なるプロンプトが様々な応答を引き出す可能性はある</a:t>
            </a:r>
            <a:endParaRPr sz="822"/>
          </a:p>
        </p:txBody>
      </p:sp>
      <p:pic>
        <p:nvPicPr>
          <p:cNvPr id="606" name="Google Shape;606;p102"/>
          <p:cNvPicPr preferRelativeResize="0"/>
          <p:nvPr/>
        </p:nvPicPr>
        <p:blipFill>
          <a:blip r:embed="rId3">
            <a:alphaModFix/>
          </a:blip>
          <a:stretch>
            <a:fillRect/>
          </a:stretch>
        </p:blipFill>
        <p:spPr>
          <a:xfrm>
            <a:off x="6608900" y="341450"/>
            <a:ext cx="2491150" cy="4675925"/>
          </a:xfrm>
          <a:prstGeom prst="rect">
            <a:avLst/>
          </a:prstGeom>
          <a:noFill/>
          <a:ln>
            <a:noFill/>
          </a:ln>
        </p:spPr>
      </p:pic>
      <p:sp>
        <p:nvSpPr>
          <p:cNvPr id="607" name="Google Shape;607;p102"/>
          <p:cNvSpPr txBox="1"/>
          <p:nvPr>
            <p:ph idx="1" type="body"/>
          </p:nvPr>
        </p:nvSpPr>
        <p:spPr>
          <a:xfrm>
            <a:off x="57250" y="1715800"/>
            <a:ext cx="65517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758"/>
              <a:t>Algorithm 1 MADR (Multi-Agent Debate Refinement)</a:t>
            </a:r>
            <a:endParaRPr sz="758"/>
          </a:p>
          <a:p>
            <a:pPr indent="0" lvl="0" marL="0" rtl="0" algn="l">
              <a:lnSpc>
                <a:spcPct val="90000"/>
              </a:lnSpc>
              <a:spcBef>
                <a:spcPts val="1200"/>
              </a:spcBef>
              <a:spcAft>
                <a:spcPts val="0"/>
              </a:spcAft>
              <a:buNone/>
            </a:pPr>
            <a:r>
              <a:rPr lang="ja" sz="758"/>
              <a:t>入力:</a:t>
            </a:r>
            <a:br>
              <a:rPr lang="ja" sz="758"/>
            </a:br>
            <a:r>
              <a:rPr lang="ja" sz="758"/>
              <a:t>主張 C、証拠源 S、真実性ラベル L、生成された説明 E</a:t>
            </a:r>
            <a:br>
              <a:rPr lang="ja" sz="758"/>
            </a:br>
            <a:r>
              <a:rPr lang="ja" sz="758"/>
              <a:t>出力:</a:t>
            </a:r>
            <a:br>
              <a:rPr lang="ja" sz="758"/>
            </a:br>
            <a:r>
              <a:rPr lang="ja" sz="758"/>
              <a:t>洗練された説明 E*</a:t>
            </a:r>
            <a:br>
              <a:rPr lang="ja" sz="758"/>
            </a:br>
            <a:r>
              <a:rPr lang="ja" sz="758"/>
              <a:t>1. 最初のエージェント D1 と二番目のエージェント D2 をディベーターとして初期化し、双方向の思考プロセスを持たせる。また、三番目のエージェント J を判定者として初期化し、ディベーターが同じフィードバックを持っているか判断させる。</a:t>
            </a:r>
            <a:br>
              <a:rPr lang="ja" sz="758"/>
            </a:br>
            <a:r>
              <a:rPr lang="ja" sz="758"/>
              <a:t>2. F0,1 ← D1(C, S, E)</a:t>
            </a:r>
            <a:br>
              <a:rPr lang="ja" sz="758"/>
            </a:br>
            <a:r>
              <a:rPr lang="ja" sz="758"/>
              <a:t>3. F0,2 ← D2(C, S, E)</a:t>
            </a:r>
            <a:br>
              <a:rPr lang="ja" sz="758"/>
            </a:br>
            <a:r>
              <a:rPr lang="ja" sz="758"/>
              <a:t>4. ディベートの最大反復回数を N に設定</a:t>
            </a:r>
            <a:br>
              <a:rPr lang="ja" sz="758"/>
            </a:br>
            <a:r>
              <a:rPr lang="ja" sz="758"/>
              <a:t>5. i = 1 から N まで繰り返す</a:t>
            </a:r>
            <a:br>
              <a:rPr lang="ja" sz="758"/>
            </a:br>
            <a:r>
              <a:rPr lang="ja" sz="758"/>
              <a:t>    5.1. もし J(Fi-1,1, Fi-1,2) = True ならば、ループを抜ける</a:t>
            </a:r>
            <a:br>
              <a:rPr lang="ja" sz="758"/>
            </a:br>
            <a:r>
              <a:rPr lang="ja" sz="758"/>
              <a:t>    5.2. Fi,1 ← D1(Fi-1,1, Fi-1,2)</a:t>
            </a:r>
            <a:br>
              <a:rPr lang="ja" sz="758"/>
            </a:br>
            <a:r>
              <a:rPr lang="ja" sz="758"/>
              <a:t>    5.3. Fi,2 ← D2(Fi-1,2, Fi-1,1)</a:t>
            </a:r>
            <a:br>
              <a:rPr lang="ja" sz="758"/>
            </a:br>
            <a:r>
              <a:rPr lang="ja" sz="758"/>
              <a:t>6. 洗練者としてのエージェント R を初期化</a:t>
            </a:r>
            <a:br>
              <a:rPr lang="ja" sz="758"/>
            </a:br>
            <a:r>
              <a:rPr lang="ja" sz="758"/>
              <a:t>7. E* ← R(Ffinal,1 + Ffinal,2)</a:t>
            </a:r>
            <a:br>
              <a:rPr lang="ja" sz="758"/>
            </a:br>
            <a:r>
              <a:rPr lang="ja" sz="758"/>
              <a:t>8. E* を返す</a:t>
            </a:r>
            <a:endParaRPr sz="758"/>
          </a:p>
          <a:p>
            <a:pPr indent="0" lvl="0" marL="0" rtl="0" algn="l">
              <a:lnSpc>
                <a:spcPct val="90000"/>
              </a:lnSpc>
              <a:spcBef>
                <a:spcPts val="1200"/>
              </a:spcBef>
              <a:spcAft>
                <a:spcPts val="0"/>
              </a:spcAft>
              <a:buNone/>
            </a:pPr>
            <a:r>
              <a:rPr lang="ja" sz="758"/>
              <a:t>このアルゴリズムは、二人のディベーター (D1, D2) が提供された主張、証拠源、および生成された説明を基にフィードバックを生成する過程から始まります。判定者 J は、両ディベーターからのフィードバックが一致するかどうかを評価し、一致する場合はディベートを終了します。そうでない場合、ディベーターは互いのフィードバックを見直し、洗練を繰り返します。最終的に、収集されたフィードバックは洗練者 R によって組み合わされ、最終的な洗練された説明 E* が生成されます。</a:t>
            </a:r>
            <a:endParaRPr sz="758"/>
          </a:p>
          <a:p>
            <a:pPr indent="0" lvl="0" marL="0" rtl="0" algn="l">
              <a:lnSpc>
                <a:spcPct val="90000"/>
              </a:lnSpc>
              <a:spcBef>
                <a:spcPts val="1200"/>
              </a:spcBef>
              <a:spcAft>
                <a:spcPts val="1200"/>
              </a:spcAft>
              <a:buSzPts val="523"/>
              <a:buNone/>
            </a:pPr>
            <a:r>
              <a:t/>
            </a:r>
            <a:endParaRPr sz="758"/>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Query2doc: Query Expansion with Large Language Models</a:t>
            </a:r>
            <a:r>
              <a:rPr lang="ja" sz="1200" u="sng"/>
              <a:t> 2023</a:t>
            </a:r>
            <a:endParaRPr sz="1100"/>
          </a:p>
          <a:p>
            <a:pPr indent="0" lvl="0" marL="0" rtl="0" algn="l">
              <a:lnSpc>
                <a:spcPct val="100000"/>
              </a:lnSpc>
              <a:spcBef>
                <a:spcPts val="1200"/>
              </a:spcBef>
              <a:spcAft>
                <a:spcPts val="0"/>
              </a:spcAft>
              <a:buNone/>
            </a:pPr>
            <a:r>
              <a:rPr lang="ja" sz="1100" u="sng"/>
              <a:t>概要</a:t>
            </a:r>
            <a:br>
              <a:rPr lang="ja" sz="764"/>
            </a:br>
            <a:r>
              <a:rPr lang="ja" sz="764"/>
              <a:t>クエリ拡張アプローチであるQuery2docを</a:t>
            </a:r>
            <a:r>
              <a:rPr lang="ja" sz="764"/>
              <a:t>提案。数ショットプロンプトにより擬似ドキュメントを生成し、生成された擬似ドキュメントでクエリを拡張します。実験結果は、Query2docがBM25の性能を3%から15%向上させることを示</a:t>
            </a:r>
            <a:r>
              <a:rPr lang="ja" sz="764"/>
              <a:t>します。</a:t>
            </a:r>
            <a:endParaRPr sz="764"/>
          </a:p>
          <a:p>
            <a:pPr indent="0" lvl="0" marL="0" rtl="0" algn="l">
              <a:lnSpc>
                <a:spcPct val="100000"/>
              </a:lnSpc>
              <a:spcBef>
                <a:spcPts val="1200"/>
              </a:spcBef>
              <a:spcAft>
                <a:spcPts val="0"/>
              </a:spcAft>
              <a:buNone/>
            </a:pPr>
            <a:r>
              <a:rPr lang="ja" sz="1100" u="sng"/>
              <a:t>手法</a:t>
            </a:r>
            <a:br>
              <a:rPr lang="ja" sz="800"/>
            </a:br>
            <a:r>
              <a:rPr lang="ja" sz="764"/>
              <a:t>数ショットプロンプトを用いてLLMから擬似ドキュメントを生成し、それらをオリジナルのクエリに結合して新しいクエリを形成するQuery2docという方法を提案します。この手法は実装がシンプルであり、既存のトレーニングパイプラインやモデルアーキテクチャを変更する必要がありません。</a:t>
            </a:r>
            <a:endParaRPr sz="433"/>
          </a:p>
          <a:p>
            <a:pPr indent="0" lvl="0" marL="0" rtl="0" algn="l">
              <a:lnSpc>
                <a:spcPct val="100000"/>
              </a:lnSpc>
              <a:spcBef>
                <a:spcPts val="1200"/>
              </a:spcBef>
              <a:spcAft>
                <a:spcPts val="0"/>
              </a:spcAft>
              <a:buNone/>
            </a:pPr>
            <a:r>
              <a:rPr lang="ja" sz="1122" u="sng"/>
              <a:t>結果</a:t>
            </a:r>
            <a:br>
              <a:rPr lang="ja" sz="1122"/>
            </a:br>
            <a:r>
              <a:rPr lang="ja" sz="822"/>
              <a:t>Query2docの主な制限は、LLMの推論実行に伴う効率性の低下です。検索システムにおけるレイテンシ分析では、Query2docの使用により検索のレイテンシが増加し、ユーザーが検索クエリを送信してから検索結果が表示されるまでの時間が増加することがわかっ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br>
              <a:rPr lang="ja" sz="822"/>
            </a:br>
            <a:endParaRPr sz="822"/>
          </a:p>
        </p:txBody>
      </p:sp>
      <p:sp>
        <p:nvSpPr>
          <p:cNvPr id="613" name="Google Shape;613;p103"/>
          <p:cNvSpPr txBox="1"/>
          <p:nvPr>
            <p:ph idx="1" type="body"/>
          </p:nvPr>
        </p:nvSpPr>
        <p:spPr>
          <a:xfrm>
            <a:off x="43975" y="1717425"/>
            <a:ext cx="43962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658"/>
              <a:t>Write a passage that answers the given query:</a:t>
            </a:r>
            <a:endParaRPr sz="658"/>
          </a:p>
          <a:p>
            <a:pPr indent="0" lvl="0" marL="0" rtl="0" algn="l">
              <a:lnSpc>
                <a:spcPct val="90000"/>
              </a:lnSpc>
              <a:spcBef>
                <a:spcPts val="1200"/>
              </a:spcBef>
              <a:spcAft>
                <a:spcPts val="0"/>
              </a:spcAft>
              <a:buNone/>
            </a:pPr>
            <a:r>
              <a:rPr lang="ja" sz="658"/>
              <a:t>Query: what state is this zip code 85282</a:t>
            </a:r>
            <a:br>
              <a:rPr lang="ja" sz="658"/>
            </a:br>
            <a:r>
              <a:rPr lang="ja" sz="658"/>
              <a:t>Passage: Welcome to TEMPE, AZ 85282. 85282 is a rural zip code in Tempe, Arizona. The population is primarily white, and mostly single. At $200,200 the average home value here is a bit higher than average for the Phoenix-Mesa-Scottsdale metro area, so this probably isn’t the place to look for housing bargains.5282 Zip code is located in the Mountain time zone at 33 degrees latitude (Fun Fact: this is the same latitude as Damascus, Syria!) and -112 degrees longitude.</a:t>
            </a:r>
            <a:endParaRPr sz="658"/>
          </a:p>
          <a:p>
            <a:pPr indent="0" lvl="0" marL="0" rtl="0" algn="l">
              <a:lnSpc>
                <a:spcPct val="90000"/>
              </a:lnSpc>
              <a:spcBef>
                <a:spcPts val="1200"/>
              </a:spcBef>
              <a:spcAft>
                <a:spcPts val="0"/>
              </a:spcAft>
              <a:buNone/>
            </a:pPr>
            <a:r>
              <a:rPr lang="ja" sz="658"/>
              <a:t>Query: why is gibbs model of reflection good</a:t>
            </a:r>
            <a:br>
              <a:rPr lang="ja" sz="658"/>
            </a:br>
            <a:r>
              <a:rPr lang="ja" sz="658"/>
              <a:t>Passage: In this reflection, I am going to use Gibbs (1988) Reflective Cycle. This model is a recognised framework for my reflection. Gibbs (1988) consists of six stages to complete one cycle which is able to improve my nursing practice continuously and learning from the experience for better practice in the future.n conclusion of my reflective assignment, I mention the model that I chose, Gibbs (1988) Reflective Cycle as my framework of my reflective. I state the reasons why I am choosing the model as well as some discussion on the important of doing reflection in nursing practice.</a:t>
            </a:r>
            <a:endParaRPr sz="658"/>
          </a:p>
          <a:p>
            <a:pPr indent="0" lvl="0" marL="0" rtl="0" algn="l">
              <a:lnSpc>
                <a:spcPct val="90000"/>
              </a:lnSpc>
              <a:spcBef>
                <a:spcPts val="1200"/>
              </a:spcBef>
              <a:spcAft>
                <a:spcPts val="0"/>
              </a:spcAft>
              <a:buNone/>
            </a:pPr>
            <a:r>
              <a:rPr lang="ja" sz="658"/>
              <a:t>Query: what does a thousand pardons means</a:t>
            </a:r>
            <a:br>
              <a:rPr lang="ja" sz="658"/>
            </a:br>
            <a:r>
              <a:rPr lang="ja" sz="658"/>
              <a:t>Passage: Oh, that’s all right, that’s all right, give us a rest; never mind about the direction, hang the direction - I beg pardon, I beg a thousand pardons, I am not well to-day; pay no attention when I soliloquize, it is an old habit, an old, bad habit, and hard to get rid of when one’s digestion is all disordered with eating food that was raised forever and ever before he was born; good land! a man can’t keep his functions regular on spring chickens thirteen hundred years old.</a:t>
            </a:r>
            <a:endParaRPr sz="658"/>
          </a:p>
          <a:p>
            <a:pPr indent="0" lvl="0" marL="0" rtl="0" algn="l">
              <a:lnSpc>
                <a:spcPct val="90000"/>
              </a:lnSpc>
              <a:spcBef>
                <a:spcPts val="1200"/>
              </a:spcBef>
              <a:spcAft>
                <a:spcPts val="0"/>
              </a:spcAft>
              <a:buNone/>
            </a:pPr>
            <a:r>
              <a:rPr lang="ja" sz="658"/>
              <a:t>Query: what is a macro warning</a:t>
            </a:r>
            <a:br>
              <a:rPr lang="ja" sz="658"/>
            </a:br>
            <a:r>
              <a:rPr lang="ja" sz="658"/>
              <a:t>Passage: Macro virus warning appears when no macros exist in the file in Word. When you open a Microsoft Word 2002 document or template, you may receive the following macro virus warning, even though the document or template does not contain macros: C:\&lt;path&gt;\&lt;file name&gt;contains macros. Macros may contain viruses.</a:t>
            </a:r>
            <a:endParaRPr sz="658"/>
          </a:p>
          <a:p>
            <a:pPr indent="0" lvl="0" marL="0" rtl="0" algn="l">
              <a:lnSpc>
                <a:spcPct val="90000"/>
              </a:lnSpc>
              <a:spcBef>
                <a:spcPts val="1200"/>
              </a:spcBef>
              <a:spcAft>
                <a:spcPts val="0"/>
              </a:spcAft>
              <a:buNone/>
            </a:pPr>
            <a:r>
              <a:rPr lang="ja" sz="658"/>
              <a:t>Query: when was pokemon green released</a:t>
            </a:r>
            <a:br>
              <a:rPr lang="ja" sz="658"/>
            </a:br>
            <a:r>
              <a:rPr lang="ja" sz="658"/>
              <a:t>Passage:</a:t>
            </a:r>
            <a:endParaRPr sz="658"/>
          </a:p>
          <a:p>
            <a:pPr indent="0" lvl="0" marL="0" rtl="0" algn="l">
              <a:lnSpc>
                <a:spcPct val="90000"/>
              </a:lnSpc>
              <a:spcBef>
                <a:spcPts val="1200"/>
              </a:spcBef>
              <a:spcAft>
                <a:spcPts val="1200"/>
              </a:spcAft>
              <a:buSzPts val="523"/>
              <a:buNone/>
            </a:pPr>
            <a:r>
              <a:t/>
            </a:r>
            <a:endParaRPr sz="658"/>
          </a:p>
        </p:txBody>
      </p:sp>
      <p:sp>
        <p:nvSpPr>
          <p:cNvPr id="614" name="Google Shape;614;p103"/>
          <p:cNvSpPr txBox="1"/>
          <p:nvPr>
            <p:ph idx="1" type="body"/>
          </p:nvPr>
        </p:nvSpPr>
        <p:spPr>
          <a:xfrm>
            <a:off x="4572000" y="1675125"/>
            <a:ext cx="4567500" cy="2725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458"/>
              <a:t>Write a passage that answers the given query: 使用された完全な</a:t>
            </a:r>
            <a:r>
              <a:rPr lang="ja" sz="458"/>
              <a:t>プロンプトの翻訳</a:t>
            </a:r>
            <a:endParaRPr sz="458"/>
          </a:p>
          <a:p>
            <a:pPr indent="0" lvl="0" marL="0" rtl="0" algn="l">
              <a:lnSpc>
                <a:spcPct val="90000"/>
              </a:lnSpc>
              <a:spcBef>
                <a:spcPts val="1200"/>
              </a:spcBef>
              <a:spcAft>
                <a:spcPts val="0"/>
              </a:spcAft>
              <a:buNone/>
            </a:pPr>
            <a:r>
              <a:rPr lang="ja" sz="458"/>
              <a:t>問い: この郵便番号85282はどの州にあるか</a:t>
            </a:r>
            <a:endParaRPr sz="458"/>
          </a:p>
          <a:p>
            <a:pPr indent="0" lvl="0" marL="0" rtl="0" algn="l">
              <a:lnSpc>
                <a:spcPct val="90000"/>
              </a:lnSpc>
              <a:spcBef>
                <a:spcPts val="1200"/>
              </a:spcBef>
              <a:spcAft>
                <a:spcPts val="0"/>
              </a:spcAft>
              <a:buNone/>
            </a:pPr>
            <a:r>
              <a:rPr lang="ja" sz="458"/>
              <a:t>回答: TEMPE, AZ 85282へようこそ。85282はアリゾナ州テンピにある郵便番号です。人口は主に白人で、ほとんどが独身です。平均住宅価格は$200,200で、フェニックス-メサ-スコッツデール都市圏の平均よりも少し高いため、住宅の掘り出し物を探す場所ではないかもしれません。85282郵便番号は、山岳時間帯の33度緯度（面白い事実: これはシリアのダマスカスと同じ緯度です！）と-112度経度に位置しています。</a:t>
            </a:r>
            <a:endParaRPr sz="458"/>
          </a:p>
          <a:p>
            <a:pPr indent="0" lvl="0" marL="0" rtl="0" algn="l">
              <a:lnSpc>
                <a:spcPct val="90000"/>
              </a:lnSpc>
              <a:spcBef>
                <a:spcPts val="1200"/>
              </a:spcBef>
              <a:spcAft>
                <a:spcPts val="0"/>
              </a:spcAft>
              <a:buNone/>
            </a:pPr>
            <a:r>
              <a:rPr lang="ja" sz="458"/>
              <a:t>問い: ギブスの反省モデルが良い理由は何か</a:t>
            </a:r>
            <a:endParaRPr sz="458"/>
          </a:p>
          <a:p>
            <a:pPr indent="0" lvl="0" marL="0" rtl="0" algn="l">
              <a:lnSpc>
                <a:spcPct val="90000"/>
              </a:lnSpc>
              <a:spcBef>
                <a:spcPts val="1200"/>
              </a:spcBef>
              <a:spcAft>
                <a:spcPts val="0"/>
              </a:spcAft>
              <a:buNone/>
            </a:pPr>
            <a:r>
              <a:rPr lang="ja" sz="458"/>
              <a:t>回答: この反省では、ギブス（1988年）の反射サイクルを使用します。このモデルは、私の反省のための認識された枠組みです。ギブス（1988年）は、一連のサイクルを完了するために6つの段階からなり、経験から学び、将来の実践に向けて看護実践を継続的に改善することができます。私の反省課題の結論として、選んだモデルであるギブス（1988年）の反射サイクルと、そのモデルを選んだ理由、さらに看護実践における反省の重要性についての議論を述べます。</a:t>
            </a:r>
            <a:endParaRPr sz="458"/>
          </a:p>
          <a:p>
            <a:pPr indent="0" lvl="0" marL="0" rtl="0" algn="l">
              <a:lnSpc>
                <a:spcPct val="90000"/>
              </a:lnSpc>
              <a:spcBef>
                <a:spcPts val="1200"/>
              </a:spcBef>
              <a:spcAft>
                <a:spcPts val="0"/>
              </a:spcAft>
              <a:buNone/>
            </a:pPr>
            <a:r>
              <a:rPr lang="ja" sz="458"/>
              <a:t>問い: 千回の許しとは何を意味するか</a:t>
            </a:r>
            <a:endParaRPr sz="458"/>
          </a:p>
          <a:p>
            <a:pPr indent="0" lvl="0" marL="0" rtl="0" algn="l">
              <a:lnSpc>
                <a:spcPct val="90000"/>
              </a:lnSpc>
              <a:spcBef>
                <a:spcPts val="1200"/>
              </a:spcBef>
              <a:spcAft>
                <a:spcPts val="0"/>
              </a:spcAft>
              <a:buNone/>
            </a:pPr>
            <a:r>
              <a:rPr lang="ja" sz="458"/>
              <a:t>回答: それは大丈夫、それは大丈夫、休息を与えてください; 方向について心配するな、方向を吊るして - 申し訳ありません、千回の許しを請います、私は今日は体調が優れません; 私が独り言を言うときに注意を払わないでください、それは古い習慣、古くからの悪い習慣で、一人の消化が生まれる前から永遠に育てられた食物で全て乱れているとき、それを断つのは難しいです; いいですね！ 1300年前の春の鶏で人の機能を規則正しく保つことはできません。</a:t>
            </a:r>
            <a:endParaRPr sz="458"/>
          </a:p>
          <a:p>
            <a:pPr indent="0" lvl="0" marL="0" rtl="0" algn="l">
              <a:lnSpc>
                <a:spcPct val="90000"/>
              </a:lnSpc>
              <a:spcBef>
                <a:spcPts val="1200"/>
              </a:spcBef>
              <a:spcAft>
                <a:spcPts val="0"/>
              </a:spcAft>
              <a:buNone/>
            </a:pPr>
            <a:r>
              <a:rPr lang="ja" sz="458"/>
              <a:t>問い: マクロ警告とは何か</a:t>
            </a:r>
            <a:endParaRPr sz="458"/>
          </a:p>
          <a:p>
            <a:pPr indent="0" lvl="0" marL="0" rtl="0" algn="l">
              <a:lnSpc>
                <a:spcPct val="90000"/>
              </a:lnSpc>
              <a:spcBef>
                <a:spcPts val="1200"/>
              </a:spcBef>
              <a:spcAft>
                <a:spcPts val="0"/>
              </a:spcAft>
              <a:buNone/>
            </a:pPr>
            <a:r>
              <a:rPr lang="ja" sz="458"/>
              <a:t>回答: ファイルにマクロが存在しない場合にマクロウイルス警告が表示されます。Microsoft Word 2002のドキュメントやテンプレートを開くと、ドキュメントやテンプレートにマクロが含まれていないにも関わらず、次のようなマクロウイルス警告が表示されることがあります: C:&lt;パス&gt;&lt;ファイル名&gt;にはマクロが含まれています。マクロにはウイルスが含まれている可能性があります。</a:t>
            </a:r>
            <a:endParaRPr sz="458"/>
          </a:p>
          <a:p>
            <a:pPr indent="0" lvl="0" marL="0" rtl="0" algn="l">
              <a:lnSpc>
                <a:spcPct val="90000"/>
              </a:lnSpc>
              <a:spcBef>
                <a:spcPts val="1200"/>
              </a:spcBef>
              <a:spcAft>
                <a:spcPts val="0"/>
              </a:spcAft>
              <a:buNone/>
            </a:pPr>
            <a:r>
              <a:rPr lang="ja" sz="458"/>
              <a:t>問い: ポケモン緑はいつリリースされたか</a:t>
            </a:r>
            <a:endParaRPr sz="458"/>
          </a:p>
          <a:p>
            <a:pPr indent="0" lvl="0" marL="0" rtl="0" algn="l">
              <a:lnSpc>
                <a:spcPct val="90000"/>
              </a:lnSpc>
              <a:spcBef>
                <a:spcPts val="1200"/>
              </a:spcBef>
              <a:spcAft>
                <a:spcPts val="0"/>
              </a:spcAft>
              <a:buNone/>
            </a:pPr>
            <a:r>
              <a:rPr lang="ja" sz="458"/>
              <a:t>回答: </a:t>
            </a:r>
            <a:endParaRPr sz="458"/>
          </a:p>
          <a:p>
            <a:pPr indent="0" lvl="0" marL="0" rtl="0" algn="l">
              <a:lnSpc>
                <a:spcPct val="90000"/>
              </a:lnSpc>
              <a:spcBef>
                <a:spcPts val="1200"/>
              </a:spcBef>
              <a:spcAft>
                <a:spcPts val="0"/>
              </a:spcAft>
              <a:buNone/>
            </a:pPr>
            <a:r>
              <a:t/>
            </a:r>
            <a:endParaRPr sz="458"/>
          </a:p>
          <a:p>
            <a:pPr indent="0" lvl="0" marL="0" rtl="0" algn="l">
              <a:lnSpc>
                <a:spcPct val="90000"/>
              </a:lnSpc>
              <a:spcBef>
                <a:spcPts val="1200"/>
              </a:spcBef>
              <a:spcAft>
                <a:spcPts val="1200"/>
              </a:spcAft>
              <a:buSzPts val="523"/>
              <a:buNone/>
            </a:pPr>
            <a:r>
              <a:t/>
            </a:r>
            <a:endParaRPr sz="458"/>
          </a:p>
        </p:txBody>
      </p:sp>
      <p:sp>
        <p:nvSpPr>
          <p:cNvPr id="615" name="Google Shape;615;p103"/>
          <p:cNvSpPr txBox="1"/>
          <p:nvPr>
            <p:ph idx="1" type="body"/>
          </p:nvPr>
        </p:nvSpPr>
        <p:spPr>
          <a:xfrm>
            <a:off x="4953000" y="4425300"/>
            <a:ext cx="4186500" cy="54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558"/>
              <a:t>問い: ポケモン緑はいつリリースされたか</a:t>
            </a:r>
            <a:endParaRPr sz="558"/>
          </a:p>
          <a:p>
            <a:pPr indent="0" lvl="0" marL="0" rtl="0" algn="l">
              <a:lnSpc>
                <a:spcPct val="90000"/>
              </a:lnSpc>
              <a:spcBef>
                <a:spcPts val="1200"/>
              </a:spcBef>
              <a:spcAft>
                <a:spcPts val="1200"/>
              </a:spcAft>
              <a:buNone/>
            </a:pPr>
            <a:r>
              <a:rPr lang="ja" sz="558"/>
              <a:t>回答: ポケモン緑は1996年2月27日に日本でリリースされました。これはポケモンシリーズのゲームの中で最初のものであり、後に1998年にアメリカでリリースされたポケモン赤と青の基礎となりました。オリジナルのポケモン緑は、シリーズのファンの間で愛されるクラシックな作品として残っています。</a:t>
            </a:r>
            <a:endParaRPr sz="558"/>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Query Rewriting for Retrieval-Augmented Large Language Models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Rewrite-Retrieve-Readを提案し、クエリ書き換えの観点から検索拡張LLMを改善を狙います。LLMによるフィードバックを用いて小さな言語モデルを訓練可能なリライターとして採用し、強化学習によって訓練します。オープンドメインQAと複数選択QAのタスクで評価を行い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クエリ書き換え、検索、読み取りの3つのステップからなるパイプラインを導入、LLMを利用してクエリを生成し、ウェブ検索エンジンで文脈を取得後、訓練可能な小規模言語モデルをリライターとして用い、LLMのフィードバックを用いて強化学習で訓練を行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オープンドメインQAと複数選択QAのタスクで実験を行い、クエリ書き換えが検索拡張LLMのパフォーマンスを一貫して向上させました</a:t>
            </a: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621" name="Google Shape;621;p104"/>
          <p:cNvSpPr txBox="1"/>
          <p:nvPr>
            <p:ph idx="1" type="body"/>
          </p:nvPr>
        </p:nvSpPr>
        <p:spPr>
          <a:xfrm>
            <a:off x="4825500"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以下の形式で質問に答え、答えを '**' で終えてください。{示示} 質問: {x} 回答:</a:t>
            </a:r>
            <a:endParaRPr sz="858"/>
          </a:p>
          <a:p>
            <a:pPr indent="0" lvl="0" marL="0" rtl="0" algn="l">
              <a:lnSpc>
                <a:spcPct val="90000"/>
              </a:lnSpc>
              <a:spcBef>
                <a:spcPts val="1200"/>
              </a:spcBef>
              <a:spcAft>
                <a:spcPts val="0"/>
              </a:spcAft>
              <a:buNone/>
            </a:pPr>
            <a:r>
              <a:rPr lang="ja" sz="858"/>
              <a:t>検索強化パイプライン内のリーダープロンプト</a:t>
            </a:r>
            <a:br>
              <a:rPr lang="ja" sz="858"/>
            </a:br>
            <a:r>
              <a:rPr lang="ja" sz="858"/>
              <a:t>以下のフォーマットで質問に答えてください。デモ 質問 {ドキュメント} {x｝</a:t>
            </a:r>
            <a:br>
              <a:rPr lang="ja" sz="858"/>
            </a:br>
            <a:r>
              <a:rPr lang="ja" sz="858"/>
              <a:t>答え</a:t>
            </a:r>
            <a:endParaRPr sz="858"/>
          </a:p>
          <a:p>
            <a:pPr indent="0" lvl="0" marL="0" rtl="0" algn="l">
              <a:lnSpc>
                <a:spcPct val="90000"/>
              </a:lnSpc>
              <a:spcBef>
                <a:spcPts val="1200"/>
              </a:spcBef>
              <a:spcAft>
                <a:spcPts val="0"/>
              </a:spcAft>
              <a:buNone/>
            </a:pPr>
            <a:r>
              <a:rPr lang="ja" sz="858"/>
              <a:t>Prompts for LLM as a frozen rewriter</a:t>
            </a:r>
            <a:br>
              <a:rPr lang="ja" sz="858"/>
            </a:br>
            <a:r>
              <a:rPr lang="ja" sz="858"/>
              <a:t>オープンドメインQA: この質問に答えるためにステップバイステップで考え、必要な知識に対する検索エンジンのクエリを提供してください。クエリを ';' で分割し、クエリを '**' で終えてください。{示示} 質問: {x} 回答:</a:t>
            </a:r>
            <a:br>
              <a:rPr lang="ja" sz="858"/>
            </a:br>
            <a:r>
              <a:rPr lang="ja" sz="858"/>
              <a:t>選択式QA: 与えられた質問に答えるためのより良いウェブ検索エンジンのクエリを提供し、クエリを '**' で終えてください。{示示} 質問: {x} 回答:</a:t>
            </a:r>
            <a:endParaRPr sz="858"/>
          </a:p>
          <a:p>
            <a:pPr indent="0" lvl="0" marL="0" rtl="0" algn="l">
              <a:lnSpc>
                <a:spcPct val="90000"/>
              </a:lnSpc>
              <a:spcBef>
                <a:spcPts val="1200"/>
              </a:spcBef>
              <a:spcAft>
                <a:spcPts val="1200"/>
              </a:spcAft>
              <a:buNone/>
            </a:pPr>
            <a:r>
              <a:t/>
            </a:r>
            <a:endParaRPr sz="858"/>
          </a:p>
        </p:txBody>
      </p:sp>
      <p:sp>
        <p:nvSpPr>
          <p:cNvPr id="622" name="Google Shape;622;p104"/>
          <p:cNvSpPr txBox="1"/>
          <p:nvPr>
            <p:ph idx="1" type="body"/>
          </p:nvPr>
        </p:nvSpPr>
        <p:spPr>
          <a:xfrm>
            <a:off x="73275"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Answer the question in the following format, end the answer with ’**’. {demonstration} Question: {x} Answer:</a:t>
            </a:r>
            <a:endParaRPr sz="858"/>
          </a:p>
          <a:p>
            <a:pPr indent="0" lvl="0" marL="0" rtl="0" algn="l">
              <a:lnSpc>
                <a:spcPct val="90000"/>
              </a:lnSpc>
              <a:spcBef>
                <a:spcPts val="1200"/>
              </a:spcBef>
              <a:spcAft>
                <a:spcPts val="0"/>
              </a:spcAft>
              <a:buNone/>
            </a:pPr>
            <a:r>
              <a:rPr lang="ja" sz="858"/>
              <a:t>Reader prompt in retrieval-augment pipelines</a:t>
            </a:r>
            <a:br>
              <a:rPr lang="ja" sz="858"/>
            </a:br>
            <a:r>
              <a:rPr lang="ja" sz="858"/>
              <a:t>Answer the question in the following format, end the answer with ’**’. {demonstration} Question: {doc} {x}</a:t>
            </a:r>
            <a:br>
              <a:rPr lang="ja" sz="858"/>
            </a:br>
            <a:r>
              <a:rPr lang="ja" sz="858"/>
              <a:t>Answer:</a:t>
            </a:r>
            <a:endParaRPr sz="858"/>
          </a:p>
          <a:p>
            <a:pPr indent="0" lvl="0" marL="0" rtl="0" algn="l">
              <a:lnSpc>
                <a:spcPct val="90000"/>
              </a:lnSpc>
              <a:spcBef>
                <a:spcPts val="1200"/>
              </a:spcBef>
              <a:spcAft>
                <a:spcPts val="1200"/>
              </a:spcAft>
              <a:buNone/>
            </a:pPr>
            <a:r>
              <a:rPr lang="ja" sz="858"/>
              <a:t>Prompts for LLM as a frozen rewriter</a:t>
            </a:r>
            <a:br>
              <a:rPr lang="ja" sz="858"/>
            </a:br>
            <a:r>
              <a:rPr lang="ja" sz="858"/>
              <a:t>Open-domain QA: Think step by step to answer this question, and provide search engine queries for knowledge</a:t>
            </a:r>
            <a:br>
              <a:rPr lang="ja" sz="858"/>
            </a:br>
            <a:r>
              <a:rPr lang="ja" sz="858"/>
              <a:t>that you need. Split the queries with ’;’ and end the queries with ’**’. {demonstration} Question: {x} Answer:</a:t>
            </a:r>
            <a:br>
              <a:rPr lang="ja" sz="858"/>
            </a:br>
            <a:r>
              <a:rPr lang="ja" sz="858"/>
              <a:t>Multiple choice QA: Provide a better search query for web search engine to answer the given question, end the</a:t>
            </a:r>
            <a:br>
              <a:rPr lang="ja" sz="858"/>
            </a:br>
            <a:r>
              <a:rPr lang="ja" sz="858"/>
              <a:t>queries with ’**’. {demonstration} Question: {x} Answer:</a:t>
            </a:r>
            <a:endParaRPr sz="858"/>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